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jGhQ26WfiCn7WLL1v9og3aKFrE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1D181CC-FE20-4099-A7AB-B781789FCA09}">
  <a:tblStyle styleId="{61D181CC-FE20-4099-A7AB-B781789FCA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customschemas.google.com/relationships/presentationmetadata" Target="meta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668894a6e1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g3668894a6e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2" name="Google Shape;19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668894a6e1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3668894a6e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9f4a6d5d6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g39f4a6d5d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668894a6e1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g3668894a6e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668894a6e1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g3668894a6e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0d66f0e132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30d66f0e13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aa05d662e3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3aa05d662e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aa05d662e3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g3aa05d662e3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9f4a6d5d6f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39f4a6d5d6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Аудитория" id="84" name="Google Shape;84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574400" y="1602325"/>
            <a:ext cx="3622500" cy="378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8627"/>
              </a:srgbClr>
            </a:outerShdw>
          </a:effectLst>
        </p:spPr>
      </p:pic>
      <p:sp>
        <p:nvSpPr>
          <p:cNvPr id="85" name="Google Shape;85;p1"/>
          <p:cNvSpPr/>
          <p:nvPr/>
        </p:nvSpPr>
        <p:spPr>
          <a:xfrm>
            <a:off x="4814987" y="2270070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ru-RU" sz="3200">
                <a:solidFill>
                  <a:srgbClr val="002060"/>
                </a:solidFill>
              </a:rPr>
              <a:t>Презентация программ и сайтов лучших региональных стажировочных площадок по результатам аудита</a:t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68894a6e1_0_74"/>
          <p:cNvSpPr txBox="1"/>
          <p:nvPr/>
        </p:nvSpPr>
        <p:spPr>
          <a:xfrm>
            <a:off x="3447850" y="256525"/>
            <a:ext cx="59583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ru-RU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Отчет о проведенной стажировки для получения сертификатов</a:t>
            </a:r>
            <a:endParaRPr b="1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3668894a6e1_0_74"/>
          <p:cNvSpPr/>
          <p:nvPr/>
        </p:nvSpPr>
        <p:spPr>
          <a:xfrm>
            <a:off x="2394112" y="292340"/>
            <a:ext cx="901098" cy="913572"/>
          </a:xfrm>
          <a:custGeom>
            <a:rect b="b" l="l" r="r" t="t"/>
            <a:pathLst>
              <a:path extrusionOk="0" h="21600" w="21600">
                <a:moveTo>
                  <a:pt x="8775" y="4598"/>
                </a:moveTo>
                <a:lnTo>
                  <a:pt x="8775" y="8100"/>
                </a:lnTo>
                <a:lnTo>
                  <a:pt x="12277" y="8100"/>
                </a:lnTo>
                <a:close/>
                <a:moveTo>
                  <a:pt x="1350" y="4050"/>
                </a:moveTo>
                <a:lnTo>
                  <a:pt x="1350" y="20250"/>
                </a:lnTo>
                <a:lnTo>
                  <a:pt x="12825" y="20250"/>
                </a:lnTo>
                <a:lnTo>
                  <a:pt x="12825" y="9450"/>
                </a:lnTo>
                <a:lnTo>
                  <a:pt x="7425" y="9450"/>
                </a:lnTo>
                <a:lnTo>
                  <a:pt x="7425" y="4050"/>
                </a:lnTo>
                <a:close/>
                <a:moveTo>
                  <a:pt x="1350" y="2700"/>
                </a:moveTo>
                <a:lnTo>
                  <a:pt x="8775" y="2700"/>
                </a:lnTo>
                <a:lnTo>
                  <a:pt x="14175" y="8100"/>
                </a:lnTo>
                <a:lnTo>
                  <a:pt x="14175" y="20250"/>
                </a:lnTo>
                <a:cubicBezTo>
                  <a:pt x="14175" y="20616"/>
                  <a:pt x="14041" y="20932"/>
                  <a:pt x="13774" y="21199"/>
                </a:cubicBezTo>
                <a:cubicBezTo>
                  <a:pt x="13507" y="21466"/>
                  <a:pt x="13191" y="21600"/>
                  <a:pt x="12825" y="21600"/>
                </a:cubicBezTo>
                <a:lnTo>
                  <a:pt x="1350" y="21600"/>
                </a:lnTo>
                <a:cubicBezTo>
                  <a:pt x="984" y="21600"/>
                  <a:pt x="668" y="21466"/>
                  <a:pt x="401" y="21199"/>
                </a:cubicBezTo>
                <a:cubicBezTo>
                  <a:pt x="134" y="20932"/>
                  <a:pt x="0" y="20616"/>
                  <a:pt x="0" y="20250"/>
                </a:cubicBezTo>
                <a:lnTo>
                  <a:pt x="0" y="4050"/>
                </a:lnTo>
                <a:cubicBezTo>
                  <a:pt x="0" y="3684"/>
                  <a:pt x="134" y="3368"/>
                  <a:pt x="401" y="3101"/>
                </a:cubicBezTo>
                <a:cubicBezTo>
                  <a:pt x="668" y="2834"/>
                  <a:pt x="984" y="2700"/>
                  <a:pt x="1350" y="2700"/>
                </a:cubicBezTo>
                <a:close/>
                <a:moveTo>
                  <a:pt x="16200" y="1898"/>
                </a:moveTo>
                <a:lnTo>
                  <a:pt x="16200" y="5400"/>
                </a:lnTo>
                <a:lnTo>
                  <a:pt x="19702" y="5400"/>
                </a:lnTo>
                <a:close/>
                <a:moveTo>
                  <a:pt x="8775" y="0"/>
                </a:moveTo>
                <a:lnTo>
                  <a:pt x="16200" y="0"/>
                </a:lnTo>
                <a:lnTo>
                  <a:pt x="21600" y="5400"/>
                </a:lnTo>
                <a:lnTo>
                  <a:pt x="21600" y="17550"/>
                </a:lnTo>
                <a:cubicBezTo>
                  <a:pt x="21600" y="17916"/>
                  <a:pt x="21466" y="18232"/>
                  <a:pt x="21199" y="18499"/>
                </a:cubicBezTo>
                <a:cubicBezTo>
                  <a:pt x="20932" y="18766"/>
                  <a:pt x="20616" y="18900"/>
                  <a:pt x="20250" y="18900"/>
                </a:cubicBezTo>
                <a:lnTo>
                  <a:pt x="15525" y="18900"/>
                </a:lnTo>
                <a:lnTo>
                  <a:pt x="15525" y="17550"/>
                </a:lnTo>
                <a:lnTo>
                  <a:pt x="20250" y="17550"/>
                </a:lnTo>
                <a:lnTo>
                  <a:pt x="20250" y="6750"/>
                </a:lnTo>
                <a:lnTo>
                  <a:pt x="14850" y="6750"/>
                </a:lnTo>
                <a:lnTo>
                  <a:pt x="14850" y="1350"/>
                </a:lnTo>
                <a:lnTo>
                  <a:pt x="7425" y="1350"/>
                </a:lnTo>
                <a:cubicBezTo>
                  <a:pt x="7425" y="984"/>
                  <a:pt x="7559" y="668"/>
                  <a:pt x="7826" y="401"/>
                </a:cubicBezTo>
                <a:cubicBezTo>
                  <a:pt x="8093" y="134"/>
                  <a:pt x="8409" y="0"/>
                  <a:pt x="8775" y="0"/>
                </a:cubicBezTo>
                <a:close/>
              </a:path>
            </a:pathLst>
          </a:cu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g3668894a6e1_0_74"/>
          <p:cNvSpPr txBox="1"/>
          <p:nvPr/>
        </p:nvSpPr>
        <p:spPr>
          <a:xfrm>
            <a:off x="2059675" y="1448550"/>
            <a:ext cx="99420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Пакет документов: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Приказ о проведении стажировки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Список завершивших стажировку в формате:  </a:t>
            </a:r>
            <a:r>
              <a:rPr b="0" i="0" lang="ru-RU" sz="1400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(список является прилож</a:t>
            </a:r>
            <a:r>
              <a:rPr lang="ru-RU"/>
              <a:t>ением к Приказу о проведении стажировки)</a:t>
            </a:r>
            <a:endParaRPr b="0" i="0" sz="1400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ФИО (полностью)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Краткое название ОУ (по уставу)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Преподаваемый предмет / должность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Городской округ</a:t>
            </a:r>
            <a:endParaRPr i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Отчетные материалы: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Фотоотчет с мероприятия (раздел Деятельность).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Информация о проведенных активностях (если были): выступления, мастер-классы и т.д.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8" name="Google Shape;188;g3668894a6e1_0_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800" y="1344450"/>
            <a:ext cx="1249124" cy="124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3668894a6e1_0_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800" y="4363775"/>
            <a:ext cx="1249124" cy="1249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ru-RU" sz="48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Мы открыты для сотрудничества и новых идей</a:t>
            </a:r>
            <a:endParaRPr b="1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71875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668894a6e1_0_1"/>
          <p:cNvSpPr txBox="1"/>
          <p:nvPr/>
        </p:nvSpPr>
        <p:spPr>
          <a:xfrm>
            <a:off x="1980300" y="2074800"/>
            <a:ext cx="92931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1" lang="ru-RU" sz="2400">
                <a:solidFill>
                  <a:schemeClr val="dk1"/>
                </a:solidFill>
              </a:rPr>
              <a:t>анонс стажировки в соответствии с шаблоном</a:t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1" lang="ru-RU" sz="2400">
                <a:solidFill>
                  <a:schemeClr val="dk1"/>
                </a:solidFill>
              </a:rPr>
              <a:t>график стажировки в соответствии с шаблоном</a:t>
            </a:r>
            <a:endParaRPr i="1"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i="1" sz="24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1" lang="ru-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участие в региональном фестивале «Педагог-Педагогу: мастерство наставничества»</a:t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1" lang="ru-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успешный аудит сайта I и II полугодия</a:t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g3668894a6e1_0_1"/>
          <p:cNvGrpSpPr/>
          <p:nvPr/>
        </p:nvGrpSpPr>
        <p:grpSpPr>
          <a:xfrm>
            <a:off x="2146298" y="164377"/>
            <a:ext cx="960679" cy="1122568"/>
            <a:chOff x="-1" y="0"/>
            <a:chExt cx="621356" cy="726111"/>
          </a:xfrm>
        </p:grpSpPr>
        <p:sp>
          <p:nvSpPr>
            <p:cNvPr id="92" name="Google Shape;92;g3668894a6e1_0_1"/>
            <p:cNvSpPr/>
            <p:nvPr/>
          </p:nvSpPr>
          <p:spPr>
            <a:xfrm>
              <a:off x="-1" y="0"/>
              <a:ext cx="621356" cy="726111"/>
            </a:xfrm>
            <a:custGeom>
              <a:rect b="b" l="l" r="r" t="t"/>
              <a:pathLst>
                <a:path extrusionOk="0" h="21516" w="21314">
                  <a:moveTo>
                    <a:pt x="21185" y="18242"/>
                  </a:moveTo>
                  <a:cubicBezTo>
                    <a:pt x="21185" y="18242"/>
                    <a:pt x="18452" y="14102"/>
                    <a:pt x="17932" y="13430"/>
                  </a:cubicBezTo>
                  <a:cubicBezTo>
                    <a:pt x="18582" y="13318"/>
                    <a:pt x="19103" y="13094"/>
                    <a:pt x="19363" y="12759"/>
                  </a:cubicBezTo>
                  <a:cubicBezTo>
                    <a:pt x="19753" y="12199"/>
                    <a:pt x="19103" y="11080"/>
                    <a:pt x="19233" y="10520"/>
                  </a:cubicBezTo>
                  <a:cubicBezTo>
                    <a:pt x="19493" y="9737"/>
                    <a:pt x="20664" y="9177"/>
                    <a:pt x="20664" y="8506"/>
                  </a:cubicBezTo>
                  <a:cubicBezTo>
                    <a:pt x="20664" y="7834"/>
                    <a:pt x="19363" y="7051"/>
                    <a:pt x="19233" y="6379"/>
                  </a:cubicBezTo>
                  <a:cubicBezTo>
                    <a:pt x="18973" y="5708"/>
                    <a:pt x="19753" y="4701"/>
                    <a:pt x="19363" y="4029"/>
                  </a:cubicBezTo>
                  <a:cubicBezTo>
                    <a:pt x="18973" y="3469"/>
                    <a:pt x="17541" y="3469"/>
                    <a:pt x="16891" y="3022"/>
                  </a:cubicBezTo>
                  <a:cubicBezTo>
                    <a:pt x="16370" y="2574"/>
                    <a:pt x="16370" y="1343"/>
                    <a:pt x="15590" y="1007"/>
                  </a:cubicBezTo>
                  <a:cubicBezTo>
                    <a:pt x="14939" y="672"/>
                    <a:pt x="13768" y="1343"/>
                    <a:pt x="12987" y="1231"/>
                  </a:cubicBezTo>
                  <a:cubicBezTo>
                    <a:pt x="12206" y="1007"/>
                    <a:pt x="11556" y="0"/>
                    <a:pt x="10645" y="0"/>
                  </a:cubicBezTo>
                  <a:cubicBezTo>
                    <a:pt x="9864" y="0"/>
                    <a:pt x="8563" y="1119"/>
                    <a:pt x="8303" y="1231"/>
                  </a:cubicBezTo>
                  <a:cubicBezTo>
                    <a:pt x="7522" y="1343"/>
                    <a:pt x="6351" y="672"/>
                    <a:pt x="5700" y="1007"/>
                  </a:cubicBezTo>
                  <a:cubicBezTo>
                    <a:pt x="4920" y="1343"/>
                    <a:pt x="4920" y="2574"/>
                    <a:pt x="4399" y="3022"/>
                  </a:cubicBezTo>
                  <a:cubicBezTo>
                    <a:pt x="3749" y="3469"/>
                    <a:pt x="2447" y="3469"/>
                    <a:pt x="1927" y="4141"/>
                  </a:cubicBezTo>
                  <a:cubicBezTo>
                    <a:pt x="1537" y="4701"/>
                    <a:pt x="2317" y="5708"/>
                    <a:pt x="2057" y="6379"/>
                  </a:cubicBezTo>
                  <a:cubicBezTo>
                    <a:pt x="1927" y="7051"/>
                    <a:pt x="626" y="7722"/>
                    <a:pt x="626" y="8506"/>
                  </a:cubicBezTo>
                  <a:cubicBezTo>
                    <a:pt x="626" y="9177"/>
                    <a:pt x="1927" y="9737"/>
                    <a:pt x="2057" y="10408"/>
                  </a:cubicBezTo>
                  <a:cubicBezTo>
                    <a:pt x="2317" y="11080"/>
                    <a:pt x="1537" y="12087"/>
                    <a:pt x="1927" y="12759"/>
                  </a:cubicBezTo>
                  <a:cubicBezTo>
                    <a:pt x="2187" y="13094"/>
                    <a:pt x="2708" y="13206"/>
                    <a:pt x="3228" y="13318"/>
                  </a:cubicBezTo>
                  <a:cubicBezTo>
                    <a:pt x="3228" y="13430"/>
                    <a:pt x="3358" y="13430"/>
                    <a:pt x="3358" y="13542"/>
                  </a:cubicBezTo>
                  <a:cubicBezTo>
                    <a:pt x="2968" y="14102"/>
                    <a:pt x="105" y="18242"/>
                    <a:pt x="105" y="18242"/>
                  </a:cubicBezTo>
                  <a:cubicBezTo>
                    <a:pt x="-155" y="18578"/>
                    <a:pt x="105" y="18914"/>
                    <a:pt x="496" y="18914"/>
                  </a:cubicBezTo>
                  <a:cubicBezTo>
                    <a:pt x="2708" y="19026"/>
                    <a:pt x="2708" y="19026"/>
                    <a:pt x="2708" y="19026"/>
                  </a:cubicBezTo>
                  <a:cubicBezTo>
                    <a:pt x="3228" y="19026"/>
                    <a:pt x="3749" y="19250"/>
                    <a:pt x="4009" y="19585"/>
                  </a:cubicBezTo>
                  <a:cubicBezTo>
                    <a:pt x="5180" y="21264"/>
                    <a:pt x="5180" y="21264"/>
                    <a:pt x="5180" y="21264"/>
                  </a:cubicBezTo>
                  <a:cubicBezTo>
                    <a:pt x="5440" y="21600"/>
                    <a:pt x="5831" y="21600"/>
                    <a:pt x="5961" y="21264"/>
                  </a:cubicBezTo>
                  <a:cubicBezTo>
                    <a:pt x="5961" y="21264"/>
                    <a:pt x="9344" y="16340"/>
                    <a:pt x="9344" y="16340"/>
                  </a:cubicBezTo>
                  <a:cubicBezTo>
                    <a:pt x="9344" y="16228"/>
                    <a:pt x="9474" y="16228"/>
                    <a:pt x="9474" y="16340"/>
                  </a:cubicBezTo>
                  <a:cubicBezTo>
                    <a:pt x="9864" y="16564"/>
                    <a:pt x="10255" y="16788"/>
                    <a:pt x="10775" y="16788"/>
                  </a:cubicBezTo>
                  <a:cubicBezTo>
                    <a:pt x="11165" y="16788"/>
                    <a:pt x="11556" y="16564"/>
                    <a:pt x="11946" y="16340"/>
                  </a:cubicBezTo>
                  <a:cubicBezTo>
                    <a:pt x="11946" y="16228"/>
                    <a:pt x="11946" y="16228"/>
                    <a:pt x="12076" y="16340"/>
                  </a:cubicBezTo>
                  <a:cubicBezTo>
                    <a:pt x="12076" y="16340"/>
                    <a:pt x="15329" y="21152"/>
                    <a:pt x="15329" y="21152"/>
                  </a:cubicBezTo>
                  <a:cubicBezTo>
                    <a:pt x="15590" y="21488"/>
                    <a:pt x="15980" y="21488"/>
                    <a:pt x="16240" y="21152"/>
                  </a:cubicBezTo>
                  <a:cubicBezTo>
                    <a:pt x="17411" y="19585"/>
                    <a:pt x="17411" y="19585"/>
                    <a:pt x="17411" y="19585"/>
                  </a:cubicBezTo>
                  <a:cubicBezTo>
                    <a:pt x="17672" y="19250"/>
                    <a:pt x="18192" y="19026"/>
                    <a:pt x="18582" y="18914"/>
                  </a:cubicBezTo>
                  <a:cubicBezTo>
                    <a:pt x="20794" y="18914"/>
                    <a:pt x="20794" y="18914"/>
                    <a:pt x="20794" y="18914"/>
                  </a:cubicBezTo>
                  <a:cubicBezTo>
                    <a:pt x="21315" y="18914"/>
                    <a:pt x="21445" y="18578"/>
                    <a:pt x="21185" y="18242"/>
                  </a:cubicBezTo>
                  <a:close/>
                  <a:moveTo>
                    <a:pt x="14288" y="13878"/>
                  </a:moveTo>
                  <a:cubicBezTo>
                    <a:pt x="11946" y="15109"/>
                    <a:pt x="8953" y="14885"/>
                    <a:pt x="6741" y="13766"/>
                  </a:cubicBezTo>
                  <a:cubicBezTo>
                    <a:pt x="3488" y="11975"/>
                    <a:pt x="2317" y="8170"/>
                    <a:pt x="4399" y="5260"/>
                  </a:cubicBezTo>
                  <a:cubicBezTo>
                    <a:pt x="6351" y="2350"/>
                    <a:pt x="10645" y="1231"/>
                    <a:pt x="14158" y="2910"/>
                  </a:cubicBezTo>
                  <a:cubicBezTo>
                    <a:pt x="14158" y="2910"/>
                    <a:pt x="14158" y="2910"/>
                    <a:pt x="14288" y="2910"/>
                  </a:cubicBezTo>
                  <a:cubicBezTo>
                    <a:pt x="14288" y="2910"/>
                    <a:pt x="14288" y="2910"/>
                    <a:pt x="14288" y="2910"/>
                  </a:cubicBezTo>
                  <a:cubicBezTo>
                    <a:pt x="15329" y="3469"/>
                    <a:pt x="16240" y="4253"/>
                    <a:pt x="17021" y="5260"/>
                  </a:cubicBezTo>
                  <a:cubicBezTo>
                    <a:pt x="18973" y="8282"/>
                    <a:pt x="17802" y="12087"/>
                    <a:pt x="14288" y="13878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g3668894a6e1_0_1"/>
            <p:cNvSpPr/>
            <p:nvPr/>
          </p:nvSpPr>
          <p:spPr>
            <a:xfrm>
              <a:off x="131567" y="103529"/>
              <a:ext cx="358278" cy="359611"/>
            </a:xfrm>
            <a:custGeom>
              <a:rect b="b" l="l" r="r" t="t"/>
              <a:pathLst>
                <a:path extrusionOk="0" h="19702" w="18949">
                  <a:moveTo>
                    <a:pt x="14252" y="1325"/>
                  </a:moveTo>
                  <a:cubicBezTo>
                    <a:pt x="14252" y="1325"/>
                    <a:pt x="14252" y="1325"/>
                    <a:pt x="14252" y="1325"/>
                  </a:cubicBezTo>
                  <a:cubicBezTo>
                    <a:pt x="11452" y="-336"/>
                    <a:pt x="7652" y="-544"/>
                    <a:pt x="4652" y="1325"/>
                  </a:cubicBezTo>
                  <a:cubicBezTo>
                    <a:pt x="252" y="4025"/>
                    <a:pt x="-1348" y="10048"/>
                    <a:pt x="1252" y="14825"/>
                  </a:cubicBezTo>
                  <a:cubicBezTo>
                    <a:pt x="2052" y="16279"/>
                    <a:pt x="3252" y="17318"/>
                    <a:pt x="4452" y="18148"/>
                  </a:cubicBezTo>
                  <a:cubicBezTo>
                    <a:pt x="4452" y="18356"/>
                    <a:pt x="4652" y="18356"/>
                    <a:pt x="4852" y="18356"/>
                  </a:cubicBezTo>
                  <a:cubicBezTo>
                    <a:pt x="9252" y="21056"/>
                    <a:pt x="15052" y="19602"/>
                    <a:pt x="17652" y="14825"/>
                  </a:cubicBezTo>
                  <a:cubicBezTo>
                    <a:pt x="20252" y="10048"/>
                    <a:pt x="18852" y="4025"/>
                    <a:pt x="14252" y="1325"/>
                  </a:cubicBezTo>
                  <a:close/>
                  <a:moveTo>
                    <a:pt x="15452" y="9010"/>
                  </a:moveTo>
                  <a:cubicBezTo>
                    <a:pt x="13852" y="10671"/>
                    <a:pt x="13852" y="10671"/>
                    <a:pt x="13852" y="10671"/>
                  </a:cubicBezTo>
                  <a:cubicBezTo>
                    <a:pt x="13252" y="11087"/>
                    <a:pt x="13052" y="12125"/>
                    <a:pt x="13052" y="12748"/>
                  </a:cubicBezTo>
                  <a:cubicBezTo>
                    <a:pt x="13452" y="15033"/>
                    <a:pt x="13452" y="15033"/>
                    <a:pt x="13452" y="15033"/>
                  </a:cubicBezTo>
                  <a:cubicBezTo>
                    <a:pt x="13652" y="15864"/>
                    <a:pt x="13252" y="16071"/>
                    <a:pt x="12652" y="15864"/>
                  </a:cubicBezTo>
                  <a:cubicBezTo>
                    <a:pt x="10652" y="14618"/>
                    <a:pt x="10652" y="14618"/>
                    <a:pt x="10652" y="14618"/>
                  </a:cubicBezTo>
                  <a:cubicBezTo>
                    <a:pt x="10052" y="14410"/>
                    <a:pt x="9052" y="14410"/>
                    <a:pt x="8452" y="14618"/>
                  </a:cubicBezTo>
                  <a:cubicBezTo>
                    <a:pt x="6452" y="15864"/>
                    <a:pt x="6452" y="15864"/>
                    <a:pt x="6452" y="15864"/>
                  </a:cubicBezTo>
                  <a:cubicBezTo>
                    <a:pt x="5852" y="16071"/>
                    <a:pt x="5452" y="15864"/>
                    <a:pt x="5652" y="15033"/>
                  </a:cubicBezTo>
                  <a:cubicBezTo>
                    <a:pt x="6052" y="12748"/>
                    <a:pt x="6052" y="12748"/>
                    <a:pt x="6052" y="12748"/>
                  </a:cubicBezTo>
                  <a:cubicBezTo>
                    <a:pt x="6052" y="12125"/>
                    <a:pt x="5852" y="11087"/>
                    <a:pt x="5252" y="10671"/>
                  </a:cubicBezTo>
                  <a:cubicBezTo>
                    <a:pt x="3652" y="9010"/>
                    <a:pt x="3652" y="9010"/>
                    <a:pt x="3652" y="9010"/>
                  </a:cubicBezTo>
                  <a:cubicBezTo>
                    <a:pt x="3252" y="8594"/>
                    <a:pt x="3452" y="7971"/>
                    <a:pt x="4052" y="7971"/>
                  </a:cubicBezTo>
                  <a:cubicBezTo>
                    <a:pt x="6252" y="7556"/>
                    <a:pt x="6252" y="7556"/>
                    <a:pt x="6252" y="7556"/>
                  </a:cubicBezTo>
                  <a:cubicBezTo>
                    <a:pt x="6852" y="7556"/>
                    <a:pt x="7652" y="6933"/>
                    <a:pt x="8052" y="6310"/>
                  </a:cubicBezTo>
                  <a:cubicBezTo>
                    <a:pt x="9052" y="4233"/>
                    <a:pt x="9052" y="4233"/>
                    <a:pt x="9052" y="4233"/>
                  </a:cubicBezTo>
                  <a:cubicBezTo>
                    <a:pt x="9252" y="3610"/>
                    <a:pt x="9852" y="3610"/>
                    <a:pt x="10052" y="4233"/>
                  </a:cubicBezTo>
                  <a:cubicBezTo>
                    <a:pt x="11052" y="6310"/>
                    <a:pt x="11052" y="6310"/>
                    <a:pt x="11052" y="6310"/>
                  </a:cubicBezTo>
                  <a:cubicBezTo>
                    <a:pt x="11452" y="6933"/>
                    <a:pt x="12252" y="7556"/>
                    <a:pt x="12852" y="7556"/>
                  </a:cubicBezTo>
                  <a:cubicBezTo>
                    <a:pt x="15052" y="7971"/>
                    <a:pt x="15052" y="7971"/>
                    <a:pt x="15052" y="7971"/>
                  </a:cubicBezTo>
                  <a:cubicBezTo>
                    <a:pt x="15652" y="7971"/>
                    <a:pt x="15852" y="8594"/>
                    <a:pt x="15452" y="9010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" name="Google Shape;94;g3668894a6e1_0_1"/>
          <p:cNvSpPr txBox="1"/>
          <p:nvPr/>
        </p:nvSpPr>
        <p:spPr>
          <a:xfrm>
            <a:off x="2986350" y="122100"/>
            <a:ext cx="62193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chemeClr val="dk1"/>
                </a:solidFill>
              </a:rPr>
              <a:t>Организация работы РСП во втором полугодии 2025-2026 уч.г.</a:t>
            </a:r>
            <a:endParaRPr b="1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3668894a6e1_0_1"/>
          <p:cNvSpPr/>
          <p:nvPr/>
        </p:nvSpPr>
        <p:spPr>
          <a:xfrm>
            <a:off x="1053172" y="4669244"/>
            <a:ext cx="741690" cy="741690"/>
          </a:xfrm>
          <a:custGeom>
            <a:rect b="b" l="l" r="r" t="t"/>
            <a:pathLst>
              <a:path extrusionOk="0" h="21600" w="21600">
                <a:moveTo>
                  <a:pt x="9113" y="3375"/>
                </a:moveTo>
                <a:cubicBezTo>
                  <a:pt x="6834" y="3459"/>
                  <a:pt x="4880" y="4317"/>
                  <a:pt x="3249" y="5948"/>
                </a:cubicBezTo>
                <a:cubicBezTo>
                  <a:pt x="1533" y="7664"/>
                  <a:pt x="675" y="9731"/>
                  <a:pt x="675" y="12150"/>
                </a:cubicBezTo>
                <a:cubicBezTo>
                  <a:pt x="675" y="14569"/>
                  <a:pt x="1533" y="16636"/>
                  <a:pt x="3249" y="18352"/>
                </a:cubicBezTo>
                <a:cubicBezTo>
                  <a:pt x="4964" y="20067"/>
                  <a:pt x="7031" y="20925"/>
                  <a:pt x="9450" y="20925"/>
                </a:cubicBezTo>
                <a:cubicBezTo>
                  <a:pt x="11869" y="20925"/>
                  <a:pt x="13936" y="20067"/>
                  <a:pt x="15652" y="18352"/>
                </a:cubicBezTo>
                <a:cubicBezTo>
                  <a:pt x="17283" y="16720"/>
                  <a:pt x="18141" y="14766"/>
                  <a:pt x="18225" y="12488"/>
                </a:cubicBezTo>
                <a:lnTo>
                  <a:pt x="9113" y="12488"/>
                </a:lnTo>
                <a:close/>
                <a:moveTo>
                  <a:pt x="9450" y="2700"/>
                </a:moveTo>
                <a:lnTo>
                  <a:pt x="9788" y="2700"/>
                </a:lnTo>
                <a:lnTo>
                  <a:pt x="9788" y="11813"/>
                </a:lnTo>
                <a:lnTo>
                  <a:pt x="18900" y="11813"/>
                </a:lnTo>
                <a:lnTo>
                  <a:pt x="18900" y="12150"/>
                </a:lnTo>
                <a:cubicBezTo>
                  <a:pt x="18900" y="14794"/>
                  <a:pt x="17972" y="17016"/>
                  <a:pt x="16116" y="18816"/>
                </a:cubicBezTo>
                <a:cubicBezTo>
                  <a:pt x="14316" y="20672"/>
                  <a:pt x="12094" y="21600"/>
                  <a:pt x="9450" y="21600"/>
                </a:cubicBezTo>
                <a:cubicBezTo>
                  <a:pt x="6806" y="21600"/>
                  <a:pt x="4584" y="20672"/>
                  <a:pt x="2784" y="18816"/>
                </a:cubicBezTo>
                <a:cubicBezTo>
                  <a:pt x="928" y="17016"/>
                  <a:pt x="0" y="14794"/>
                  <a:pt x="0" y="12150"/>
                </a:cubicBezTo>
                <a:cubicBezTo>
                  <a:pt x="0" y="9534"/>
                  <a:pt x="914" y="7313"/>
                  <a:pt x="2742" y="5484"/>
                </a:cubicBezTo>
                <a:cubicBezTo>
                  <a:pt x="4598" y="3628"/>
                  <a:pt x="6834" y="2700"/>
                  <a:pt x="9450" y="2700"/>
                </a:cubicBezTo>
                <a:close/>
                <a:moveTo>
                  <a:pt x="12488" y="675"/>
                </a:moveTo>
                <a:lnTo>
                  <a:pt x="12488" y="9113"/>
                </a:lnTo>
                <a:lnTo>
                  <a:pt x="20925" y="9113"/>
                </a:lnTo>
                <a:cubicBezTo>
                  <a:pt x="20841" y="6778"/>
                  <a:pt x="19983" y="4823"/>
                  <a:pt x="18352" y="3248"/>
                </a:cubicBezTo>
                <a:cubicBezTo>
                  <a:pt x="16720" y="1617"/>
                  <a:pt x="14766" y="759"/>
                  <a:pt x="12488" y="675"/>
                </a:cubicBezTo>
                <a:close/>
                <a:moveTo>
                  <a:pt x="11813" y="0"/>
                </a:moveTo>
                <a:lnTo>
                  <a:pt x="12150" y="0"/>
                </a:lnTo>
                <a:cubicBezTo>
                  <a:pt x="14766" y="0"/>
                  <a:pt x="17002" y="928"/>
                  <a:pt x="18858" y="2784"/>
                </a:cubicBezTo>
                <a:cubicBezTo>
                  <a:pt x="20686" y="4613"/>
                  <a:pt x="21600" y="6834"/>
                  <a:pt x="21600" y="9450"/>
                </a:cubicBezTo>
                <a:lnTo>
                  <a:pt x="21600" y="9788"/>
                </a:lnTo>
                <a:lnTo>
                  <a:pt x="11813" y="9788"/>
                </a:lnTo>
                <a:close/>
              </a:path>
            </a:pathLst>
          </a:custGeom>
          <a:solidFill>
            <a:schemeClr val="dk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g3668894a6e1_0_1" title="download-file_448867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050" y="2260650"/>
            <a:ext cx="1084925" cy="108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3668894a6e1_0_1" title="politician_238882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4363" y="3615900"/>
            <a:ext cx="860300" cy="86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9f4a6d5d6f_0_0"/>
          <p:cNvSpPr txBox="1"/>
          <p:nvPr/>
        </p:nvSpPr>
        <p:spPr>
          <a:xfrm>
            <a:off x="0" y="1554225"/>
            <a:ext cx="65694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Выступили:</a:t>
            </a:r>
            <a:endParaRPr b="1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МАОУ Домодедовская гимназия №5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МБОУ Гимназия № 1 г.о. Краснознаменск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ДПО МЦ Пушкинский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СОШ №1 им. А.Я. Березняка г.о. Дубна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«Образовательный комплекс для обучающихся с ОВЗ» ГОЩ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Апрелевская СОШ №1 Наро-Фоминский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Голицынская СОШ №2 Одинцовский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СОШ №19 г.о. Мытищи</a:t>
            </a:r>
            <a:endParaRPr b="1" i="1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Записались:</a:t>
            </a:r>
            <a:endParaRPr b="1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го Балашиха "СОШ №16 им. Героя Советского Союза Сережникова А.И." Балашиха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"Лицей им. Стрельцова П. В." г.о. Воскресенск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СОШ № 22 с УИОП Раменский м.о.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СОШ № 16 г.о. Долгопрудный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</a:t>
            </a:r>
            <a:r>
              <a:rPr i="1" lang="ru-RU">
                <a:solidFill>
                  <a:schemeClr val="dk1"/>
                </a:solidFill>
              </a:rPr>
              <a:t>БОУ ЦО № 25 Богородский г.о.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«Гимназия г. Раменское» Раменский м.о.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Гимназия №2 Раменский м.о.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Гимназия №2 г.о. Красногорск</a:t>
            </a:r>
            <a:endParaRPr i="1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g39f4a6d5d6f_0_0"/>
          <p:cNvSpPr txBox="1"/>
          <p:nvPr/>
        </p:nvSpPr>
        <p:spPr>
          <a:xfrm>
            <a:off x="3166925" y="173925"/>
            <a:ext cx="62544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выступление руководителя/представителя РСП на методической сессии</a:t>
            </a:r>
            <a:endParaRPr b="1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" name="Google Shape;104;g39f4a6d5d6f_0_0"/>
          <p:cNvGrpSpPr/>
          <p:nvPr/>
        </p:nvGrpSpPr>
        <p:grpSpPr>
          <a:xfrm>
            <a:off x="2266646" y="245071"/>
            <a:ext cx="1057320" cy="1241658"/>
            <a:chOff x="0" y="0"/>
            <a:chExt cx="707663" cy="831041"/>
          </a:xfrm>
        </p:grpSpPr>
        <p:sp>
          <p:nvSpPr>
            <p:cNvPr id="105" name="Google Shape;105;g39f4a6d5d6f_0_0"/>
            <p:cNvSpPr/>
            <p:nvPr/>
          </p:nvSpPr>
          <p:spPr>
            <a:xfrm>
              <a:off x="88954" y="0"/>
              <a:ext cx="530388" cy="436806"/>
            </a:xfrm>
            <a:custGeom>
              <a:rect b="b" l="l" r="r" t="t"/>
              <a:pathLst>
                <a:path extrusionOk="0" h="21600" w="21600">
                  <a:moveTo>
                    <a:pt x="19749" y="8077"/>
                  </a:moveTo>
                  <a:cubicBezTo>
                    <a:pt x="19286" y="3381"/>
                    <a:pt x="15737" y="0"/>
                    <a:pt x="11263" y="0"/>
                  </a:cubicBezTo>
                  <a:cubicBezTo>
                    <a:pt x="10337" y="0"/>
                    <a:pt x="10337" y="0"/>
                    <a:pt x="10337" y="0"/>
                  </a:cubicBezTo>
                  <a:cubicBezTo>
                    <a:pt x="5863" y="0"/>
                    <a:pt x="2314" y="3381"/>
                    <a:pt x="1851" y="8077"/>
                  </a:cubicBezTo>
                  <a:cubicBezTo>
                    <a:pt x="1851" y="8264"/>
                    <a:pt x="1697" y="8264"/>
                    <a:pt x="1697" y="8452"/>
                  </a:cubicBezTo>
                  <a:cubicBezTo>
                    <a:pt x="926" y="8640"/>
                    <a:pt x="0" y="9579"/>
                    <a:pt x="0" y="12397"/>
                  </a:cubicBezTo>
                  <a:cubicBezTo>
                    <a:pt x="0" y="14087"/>
                    <a:pt x="0" y="14087"/>
                    <a:pt x="0" y="14087"/>
                  </a:cubicBezTo>
                  <a:cubicBezTo>
                    <a:pt x="0" y="16529"/>
                    <a:pt x="1389" y="17092"/>
                    <a:pt x="2006" y="17092"/>
                  </a:cubicBezTo>
                  <a:cubicBezTo>
                    <a:pt x="3703" y="17092"/>
                    <a:pt x="3703" y="17092"/>
                    <a:pt x="3703" y="17092"/>
                  </a:cubicBezTo>
                  <a:cubicBezTo>
                    <a:pt x="3857" y="17092"/>
                    <a:pt x="4011" y="17092"/>
                    <a:pt x="4166" y="17092"/>
                  </a:cubicBezTo>
                  <a:cubicBezTo>
                    <a:pt x="4320" y="17092"/>
                    <a:pt x="4320" y="17092"/>
                    <a:pt x="4474" y="17280"/>
                  </a:cubicBezTo>
                  <a:cubicBezTo>
                    <a:pt x="5709" y="19910"/>
                    <a:pt x="8177" y="21600"/>
                    <a:pt x="10800" y="21600"/>
                  </a:cubicBezTo>
                  <a:cubicBezTo>
                    <a:pt x="13423" y="21600"/>
                    <a:pt x="15891" y="19910"/>
                    <a:pt x="17126" y="17280"/>
                  </a:cubicBezTo>
                  <a:cubicBezTo>
                    <a:pt x="17280" y="17280"/>
                    <a:pt x="17280" y="17092"/>
                    <a:pt x="17434" y="17092"/>
                  </a:cubicBezTo>
                  <a:cubicBezTo>
                    <a:pt x="17589" y="16904"/>
                    <a:pt x="17743" y="17092"/>
                    <a:pt x="17897" y="17092"/>
                  </a:cubicBezTo>
                  <a:cubicBezTo>
                    <a:pt x="19594" y="17092"/>
                    <a:pt x="19594" y="17092"/>
                    <a:pt x="19594" y="17092"/>
                  </a:cubicBezTo>
                  <a:cubicBezTo>
                    <a:pt x="20211" y="17092"/>
                    <a:pt x="21600" y="16529"/>
                    <a:pt x="21600" y="14087"/>
                  </a:cubicBezTo>
                  <a:cubicBezTo>
                    <a:pt x="21600" y="12397"/>
                    <a:pt x="21600" y="12397"/>
                    <a:pt x="21600" y="12397"/>
                  </a:cubicBezTo>
                  <a:cubicBezTo>
                    <a:pt x="21600" y="9579"/>
                    <a:pt x="20674" y="8640"/>
                    <a:pt x="19903" y="8452"/>
                  </a:cubicBezTo>
                  <a:cubicBezTo>
                    <a:pt x="19903" y="8264"/>
                    <a:pt x="19749" y="8264"/>
                    <a:pt x="19749" y="8077"/>
                  </a:cubicBezTo>
                  <a:close/>
                  <a:moveTo>
                    <a:pt x="10800" y="3569"/>
                  </a:moveTo>
                  <a:cubicBezTo>
                    <a:pt x="8023" y="3569"/>
                    <a:pt x="5554" y="5447"/>
                    <a:pt x="4166" y="8077"/>
                  </a:cubicBezTo>
                  <a:cubicBezTo>
                    <a:pt x="4166" y="8264"/>
                    <a:pt x="4166" y="8452"/>
                    <a:pt x="4011" y="8452"/>
                  </a:cubicBezTo>
                  <a:cubicBezTo>
                    <a:pt x="3857" y="8264"/>
                    <a:pt x="3857" y="8264"/>
                    <a:pt x="3703" y="8264"/>
                  </a:cubicBezTo>
                  <a:cubicBezTo>
                    <a:pt x="3703" y="8264"/>
                    <a:pt x="3549" y="8264"/>
                    <a:pt x="3549" y="7889"/>
                  </a:cubicBezTo>
                  <a:cubicBezTo>
                    <a:pt x="3703" y="4508"/>
                    <a:pt x="6789" y="1878"/>
                    <a:pt x="10337" y="1878"/>
                  </a:cubicBezTo>
                  <a:cubicBezTo>
                    <a:pt x="11263" y="1878"/>
                    <a:pt x="11263" y="1878"/>
                    <a:pt x="11263" y="1878"/>
                  </a:cubicBezTo>
                  <a:cubicBezTo>
                    <a:pt x="14657" y="1878"/>
                    <a:pt x="17589" y="4508"/>
                    <a:pt x="18051" y="8077"/>
                  </a:cubicBezTo>
                  <a:cubicBezTo>
                    <a:pt x="18051" y="8077"/>
                    <a:pt x="18051" y="8264"/>
                    <a:pt x="17897" y="8264"/>
                  </a:cubicBezTo>
                  <a:cubicBezTo>
                    <a:pt x="17743" y="8264"/>
                    <a:pt x="17743" y="8264"/>
                    <a:pt x="17589" y="8452"/>
                  </a:cubicBezTo>
                  <a:cubicBezTo>
                    <a:pt x="17434" y="8452"/>
                    <a:pt x="17434" y="8264"/>
                    <a:pt x="17434" y="8077"/>
                  </a:cubicBezTo>
                  <a:cubicBezTo>
                    <a:pt x="16046" y="5447"/>
                    <a:pt x="13577" y="3569"/>
                    <a:pt x="10800" y="3569"/>
                  </a:cubicBez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68275" lIns="68275" spcFirstLastPara="1" rIns="68275" wrap="square" tIns="68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82"/>
                <a:buFont typeface="Calibri"/>
                <a:buNone/>
              </a:pPr>
              <a:r>
                <a:t/>
              </a:r>
              <a:endParaRPr b="0" i="0" sz="448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g39f4a6d5d6f_0_0"/>
            <p:cNvSpPr/>
            <p:nvPr/>
          </p:nvSpPr>
          <p:spPr>
            <a:xfrm>
              <a:off x="0" y="485009"/>
              <a:ext cx="707663" cy="346032"/>
            </a:xfrm>
            <a:custGeom>
              <a:rect b="b" l="l" r="r" t="t"/>
              <a:pathLst>
                <a:path extrusionOk="0" h="21600" w="21472">
                  <a:moveTo>
                    <a:pt x="21430" y="20413"/>
                  </a:moveTo>
                  <a:cubicBezTo>
                    <a:pt x="17754" y="4035"/>
                    <a:pt x="17754" y="4035"/>
                    <a:pt x="17754" y="4035"/>
                  </a:cubicBezTo>
                  <a:cubicBezTo>
                    <a:pt x="17639" y="3560"/>
                    <a:pt x="16834" y="0"/>
                    <a:pt x="15341" y="0"/>
                  </a:cubicBezTo>
                  <a:cubicBezTo>
                    <a:pt x="14881" y="0"/>
                    <a:pt x="6724" y="0"/>
                    <a:pt x="6494" y="0"/>
                  </a:cubicBezTo>
                  <a:cubicBezTo>
                    <a:pt x="6494" y="0"/>
                    <a:pt x="6379" y="0"/>
                    <a:pt x="6149" y="0"/>
                  </a:cubicBezTo>
                  <a:cubicBezTo>
                    <a:pt x="4426" y="0"/>
                    <a:pt x="3851" y="3560"/>
                    <a:pt x="3736" y="4035"/>
                  </a:cubicBezTo>
                  <a:cubicBezTo>
                    <a:pt x="60" y="20413"/>
                    <a:pt x="60" y="20413"/>
                    <a:pt x="60" y="20413"/>
                  </a:cubicBezTo>
                  <a:cubicBezTo>
                    <a:pt x="-55" y="20888"/>
                    <a:pt x="-55" y="21600"/>
                    <a:pt x="519" y="21600"/>
                  </a:cubicBezTo>
                  <a:cubicBezTo>
                    <a:pt x="519" y="21600"/>
                    <a:pt x="2473" y="21600"/>
                    <a:pt x="3277" y="21600"/>
                  </a:cubicBezTo>
                  <a:cubicBezTo>
                    <a:pt x="3736" y="21600"/>
                    <a:pt x="3966" y="20651"/>
                    <a:pt x="3966" y="20651"/>
                  </a:cubicBezTo>
                  <a:cubicBezTo>
                    <a:pt x="5460" y="14716"/>
                    <a:pt x="5460" y="14716"/>
                    <a:pt x="5460" y="14716"/>
                  </a:cubicBezTo>
                  <a:cubicBezTo>
                    <a:pt x="5460" y="14716"/>
                    <a:pt x="5919" y="12580"/>
                    <a:pt x="5919" y="14954"/>
                  </a:cubicBezTo>
                  <a:cubicBezTo>
                    <a:pt x="5919" y="16615"/>
                    <a:pt x="5919" y="17802"/>
                    <a:pt x="5919" y="20176"/>
                  </a:cubicBezTo>
                  <a:cubicBezTo>
                    <a:pt x="5919" y="20888"/>
                    <a:pt x="6034" y="21600"/>
                    <a:pt x="6494" y="21600"/>
                  </a:cubicBezTo>
                  <a:cubicBezTo>
                    <a:pt x="8907" y="21600"/>
                    <a:pt x="13273" y="21600"/>
                    <a:pt x="15571" y="21600"/>
                  </a:cubicBezTo>
                  <a:cubicBezTo>
                    <a:pt x="16145" y="21600"/>
                    <a:pt x="16145" y="20888"/>
                    <a:pt x="16145" y="19701"/>
                  </a:cubicBezTo>
                  <a:cubicBezTo>
                    <a:pt x="16145" y="17327"/>
                    <a:pt x="16145" y="16615"/>
                    <a:pt x="16145" y="14716"/>
                  </a:cubicBezTo>
                  <a:cubicBezTo>
                    <a:pt x="16145" y="13292"/>
                    <a:pt x="16490" y="14479"/>
                    <a:pt x="16490" y="14479"/>
                  </a:cubicBezTo>
                  <a:cubicBezTo>
                    <a:pt x="17868" y="20413"/>
                    <a:pt x="17868" y="20413"/>
                    <a:pt x="17868" y="20413"/>
                  </a:cubicBezTo>
                  <a:cubicBezTo>
                    <a:pt x="17868" y="20413"/>
                    <a:pt x="18098" y="21600"/>
                    <a:pt x="18673" y="21600"/>
                  </a:cubicBezTo>
                  <a:cubicBezTo>
                    <a:pt x="19247" y="21600"/>
                    <a:pt x="20971" y="21600"/>
                    <a:pt x="20971" y="21600"/>
                  </a:cubicBezTo>
                  <a:cubicBezTo>
                    <a:pt x="21430" y="21600"/>
                    <a:pt x="21545" y="20888"/>
                    <a:pt x="21430" y="20413"/>
                  </a:cubicBezTo>
                  <a:close/>
                  <a:moveTo>
                    <a:pt x="15226" y="9495"/>
                  </a:moveTo>
                  <a:cubicBezTo>
                    <a:pt x="15226" y="10207"/>
                    <a:pt x="14996" y="10444"/>
                    <a:pt x="14766" y="10444"/>
                  </a:cubicBezTo>
                  <a:cubicBezTo>
                    <a:pt x="12009" y="10444"/>
                    <a:pt x="12009" y="10444"/>
                    <a:pt x="12009" y="10444"/>
                  </a:cubicBezTo>
                  <a:cubicBezTo>
                    <a:pt x="11779" y="10444"/>
                    <a:pt x="11549" y="10207"/>
                    <a:pt x="11549" y="9495"/>
                  </a:cubicBezTo>
                  <a:cubicBezTo>
                    <a:pt x="11549" y="8308"/>
                    <a:pt x="11549" y="8308"/>
                    <a:pt x="11549" y="8308"/>
                  </a:cubicBezTo>
                  <a:cubicBezTo>
                    <a:pt x="11549" y="7833"/>
                    <a:pt x="11779" y="7358"/>
                    <a:pt x="12009" y="7358"/>
                  </a:cubicBezTo>
                  <a:cubicBezTo>
                    <a:pt x="14766" y="7358"/>
                    <a:pt x="14766" y="7358"/>
                    <a:pt x="14766" y="7358"/>
                  </a:cubicBezTo>
                  <a:cubicBezTo>
                    <a:pt x="14996" y="7358"/>
                    <a:pt x="15226" y="7833"/>
                    <a:pt x="15226" y="8308"/>
                  </a:cubicBezTo>
                  <a:lnTo>
                    <a:pt x="15226" y="9495"/>
                  </a:ln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68275" lIns="68275" spcFirstLastPara="1" rIns="68275" wrap="square" tIns="68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82"/>
                <a:buFont typeface="Calibri"/>
                <a:buNone/>
              </a:pPr>
              <a:r>
                <a:t/>
              </a:r>
              <a:endParaRPr b="0" i="0" sz="448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07" name="Google Shape;107;g39f4a6d5d6f_0_0"/>
          <p:cNvCxnSpPr/>
          <p:nvPr/>
        </p:nvCxnSpPr>
        <p:spPr>
          <a:xfrm>
            <a:off x="6471475" y="1818650"/>
            <a:ext cx="7500" cy="4209900"/>
          </a:xfrm>
          <a:prstGeom prst="straightConnector1">
            <a:avLst/>
          </a:prstGeom>
          <a:noFill/>
          <a:ln cap="flat" cmpd="sng" w="76200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8" name="Google Shape;108;g39f4a6d5d6f_0_0"/>
          <p:cNvSpPr txBox="1"/>
          <p:nvPr/>
        </p:nvSpPr>
        <p:spPr>
          <a:xfrm>
            <a:off x="6667625" y="1682500"/>
            <a:ext cx="54849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Нет ответа:</a:t>
            </a:r>
            <a:endParaRPr b="1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МАОУ СОШ №14 г.о. Балашиха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МОУ «Школа № 53» г.о. Люберцы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МОУ СОШ №8 г.о. Люберцы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МБОУ «Гимназия № 5» Сергиево-Посадский г.о.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МБОУ Сергиево-Посадская гимназия имени И.Б. Ольбинского Сергиево-Посадский г.о.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МОУ ДПО «Учебно-методический центр» г.о. Серпухов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39f4a6d5d6f_0_0" title="cf6b4445557e2d077f3831449ebcaeab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71575" y="3916051"/>
            <a:ext cx="1533551" cy="1533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668894a6e1_0_17"/>
          <p:cNvSpPr txBox="1"/>
          <p:nvPr/>
        </p:nvSpPr>
        <p:spPr>
          <a:xfrm>
            <a:off x="2693400" y="1720200"/>
            <a:ext cx="92931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Стажировочная площадка делится опытом в формате </a:t>
            </a:r>
            <a:r>
              <a:rPr b="1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«до»</a:t>
            </a:r>
            <a:r>
              <a:rPr b="0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b="1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«после»</a:t>
            </a:r>
            <a:r>
              <a:rPr b="0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Презентация и анонс</a:t>
            </a:r>
            <a:r>
              <a:rPr b="0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Представление авторской программы стажировки и планов на будущее.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Анализ и итоги:</a:t>
            </a:r>
            <a:r>
              <a:rPr b="0" i="0" lang="ru-RU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Публичный отчет о результатах проведенной стажировки, успехах и выводах.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5" name="Google Shape;115;g3668894a6e1_0_17"/>
          <p:cNvGrpSpPr/>
          <p:nvPr/>
        </p:nvGrpSpPr>
        <p:grpSpPr>
          <a:xfrm>
            <a:off x="2299295" y="226403"/>
            <a:ext cx="1116622" cy="1311300"/>
            <a:chOff x="0" y="0"/>
            <a:chExt cx="707663" cy="831041"/>
          </a:xfrm>
        </p:grpSpPr>
        <p:sp>
          <p:nvSpPr>
            <p:cNvPr id="116" name="Google Shape;116;g3668894a6e1_0_17"/>
            <p:cNvSpPr/>
            <p:nvPr/>
          </p:nvSpPr>
          <p:spPr>
            <a:xfrm>
              <a:off x="88954" y="0"/>
              <a:ext cx="530388" cy="436806"/>
            </a:xfrm>
            <a:custGeom>
              <a:rect b="b" l="l" r="r" t="t"/>
              <a:pathLst>
                <a:path extrusionOk="0" h="21600" w="21600">
                  <a:moveTo>
                    <a:pt x="19749" y="8077"/>
                  </a:moveTo>
                  <a:cubicBezTo>
                    <a:pt x="19286" y="3381"/>
                    <a:pt x="15737" y="0"/>
                    <a:pt x="11263" y="0"/>
                  </a:cubicBezTo>
                  <a:cubicBezTo>
                    <a:pt x="10337" y="0"/>
                    <a:pt x="10337" y="0"/>
                    <a:pt x="10337" y="0"/>
                  </a:cubicBezTo>
                  <a:cubicBezTo>
                    <a:pt x="5863" y="0"/>
                    <a:pt x="2314" y="3381"/>
                    <a:pt x="1851" y="8077"/>
                  </a:cubicBezTo>
                  <a:cubicBezTo>
                    <a:pt x="1851" y="8264"/>
                    <a:pt x="1697" y="8264"/>
                    <a:pt x="1697" y="8452"/>
                  </a:cubicBezTo>
                  <a:cubicBezTo>
                    <a:pt x="926" y="8640"/>
                    <a:pt x="0" y="9579"/>
                    <a:pt x="0" y="12397"/>
                  </a:cubicBezTo>
                  <a:cubicBezTo>
                    <a:pt x="0" y="14087"/>
                    <a:pt x="0" y="14087"/>
                    <a:pt x="0" y="14087"/>
                  </a:cubicBezTo>
                  <a:cubicBezTo>
                    <a:pt x="0" y="16529"/>
                    <a:pt x="1389" y="17092"/>
                    <a:pt x="2006" y="17092"/>
                  </a:cubicBezTo>
                  <a:cubicBezTo>
                    <a:pt x="3703" y="17092"/>
                    <a:pt x="3703" y="17092"/>
                    <a:pt x="3703" y="17092"/>
                  </a:cubicBezTo>
                  <a:cubicBezTo>
                    <a:pt x="3857" y="17092"/>
                    <a:pt x="4011" y="17092"/>
                    <a:pt x="4166" y="17092"/>
                  </a:cubicBezTo>
                  <a:cubicBezTo>
                    <a:pt x="4320" y="17092"/>
                    <a:pt x="4320" y="17092"/>
                    <a:pt x="4474" y="17280"/>
                  </a:cubicBezTo>
                  <a:cubicBezTo>
                    <a:pt x="5709" y="19910"/>
                    <a:pt x="8177" y="21600"/>
                    <a:pt x="10800" y="21600"/>
                  </a:cubicBezTo>
                  <a:cubicBezTo>
                    <a:pt x="13423" y="21600"/>
                    <a:pt x="15891" y="19910"/>
                    <a:pt x="17126" y="17280"/>
                  </a:cubicBezTo>
                  <a:cubicBezTo>
                    <a:pt x="17280" y="17280"/>
                    <a:pt x="17280" y="17092"/>
                    <a:pt x="17434" y="17092"/>
                  </a:cubicBezTo>
                  <a:cubicBezTo>
                    <a:pt x="17589" y="16904"/>
                    <a:pt x="17743" y="17092"/>
                    <a:pt x="17897" y="17092"/>
                  </a:cubicBezTo>
                  <a:cubicBezTo>
                    <a:pt x="19594" y="17092"/>
                    <a:pt x="19594" y="17092"/>
                    <a:pt x="19594" y="17092"/>
                  </a:cubicBezTo>
                  <a:cubicBezTo>
                    <a:pt x="20211" y="17092"/>
                    <a:pt x="21600" y="16529"/>
                    <a:pt x="21600" y="14087"/>
                  </a:cubicBezTo>
                  <a:cubicBezTo>
                    <a:pt x="21600" y="12397"/>
                    <a:pt x="21600" y="12397"/>
                    <a:pt x="21600" y="12397"/>
                  </a:cubicBezTo>
                  <a:cubicBezTo>
                    <a:pt x="21600" y="9579"/>
                    <a:pt x="20674" y="8640"/>
                    <a:pt x="19903" y="8452"/>
                  </a:cubicBezTo>
                  <a:cubicBezTo>
                    <a:pt x="19903" y="8264"/>
                    <a:pt x="19749" y="8264"/>
                    <a:pt x="19749" y="8077"/>
                  </a:cubicBezTo>
                  <a:close/>
                  <a:moveTo>
                    <a:pt x="10800" y="3569"/>
                  </a:moveTo>
                  <a:cubicBezTo>
                    <a:pt x="8023" y="3569"/>
                    <a:pt x="5554" y="5447"/>
                    <a:pt x="4166" y="8077"/>
                  </a:cubicBezTo>
                  <a:cubicBezTo>
                    <a:pt x="4166" y="8264"/>
                    <a:pt x="4166" y="8452"/>
                    <a:pt x="4011" y="8452"/>
                  </a:cubicBezTo>
                  <a:cubicBezTo>
                    <a:pt x="3857" y="8264"/>
                    <a:pt x="3857" y="8264"/>
                    <a:pt x="3703" y="8264"/>
                  </a:cubicBezTo>
                  <a:cubicBezTo>
                    <a:pt x="3703" y="8264"/>
                    <a:pt x="3549" y="8264"/>
                    <a:pt x="3549" y="7889"/>
                  </a:cubicBezTo>
                  <a:cubicBezTo>
                    <a:pt x="3703" y="4508"/>
                    <a:pt x="6789" y="1878"/>
                    <a:pt x="10337" y="1878"/>
                  </a:cubicBezTo>
                  <a:cubicBezTo>
                    <a:pt x="11263" y="1878"/>
                    <a:pt x="11263" y="1878"/>
                    <a:pt x="11263" y="1878"/>
                  </a:cubicBezTo>
                  <a:cubicBezTo>
                    <a:pt x="14657" y="1878"/>
                    <a:pt x="17589" y="4508"/>
                    <a:pt x="18051" y="8077"/>
                  </a:cubicBezTo>
                  <a:cubicBezTo>
                    <a:pt x="18051" y="8077"/>
                    <a:pt x="18051" y="8264"/>
                    <a:pt x="17897" y="8264"/>
                  </a:cubicBezTo>
                  <a:cubicBezTo>
                    <a:pt x="17743" y="8264"/>
                    <a:pt x="17743" y="8264"/>
                    <a:pt x="17589" y="8452"/>
                  </a:cubicBezTo>
                  <a:cubicBezTo>
                    <a:pt x="17434" y="8452"/>
                    <a:pt x="17434" y="8264"/>
                    <a:pt x="17434" y="8077"/>
                  </a:cubicBezTo>
                  <a:cubicBezTo>
                    <a:pt x="16046" y="5447"/>
                    <a:pt x="13577" y="3569"/>
                    <a:pt x="10800" y="3569"/>
                  </a:cubicBez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2100" lIns="72100" spcFirstLastPara="1" rIns="72100" wrap="square" tIns="721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734"/>
                <a:buFont typeface="Calibri"/>
                <a:buNone/>
              </a:pPr>
              <a:r>
                <a:t/>
              </a:r>
              <a:endParaRPr b="0" i="0" sz="4733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g3668894a6e1_0_17"/>
            <p:cNvSpPr/>
            <p:nvPr/>
          </p:nvSpPr>
          <p:spPr>
            <a:xfrm>
              <a:off x="0" y="485009"/>
              <a:ext cx="707663" cy="346032"/>
            </a:xfrm>
            <a:custGeom>
              <a:rect b="b" l="l" r="r" t="t"/>
              <a:pathLst>
                <a:path extrusionOk="0" h="21600" w="21472">
                  <a:moveTo>
                    <a:pt x="21430" y="20413"/>
                  </a:moveTo>
                  <a:cubicBezTo>
                    <a:pt x="17754" y="4035"/>
                    <a:pt x="17754" y="4035"/>
                    <a:pt x="17754" y="4035"/>
                  </a:cubicBezTo>
                  <a:cubicBezTo>
                    <a:pt x="17639" y="3560"/>
                    <a:pt x="16834" y="0"/>
                    <a:pt x="15341" y="0"/>
                  </a:cubicBezTo>
                  <a:cubicBezTo>
                    <a:pt x="14881" y="0"/>
                    <a:pt x="6724" y="0"/>
                    <a:pt x="6494" y="0"/>
                  </a:cubicBezTo>
                  <a:cubicBezTo>
                    <a:pt x="6494" y="0"/>
                    <a:pt x="6379" y="0"/>
                    <a:pt x="6149" y="0"/>
                  </a:cubicBezTo>
                  <a:cubicBezTo>
                    <a:pt x="4426" y="0"/>
                    <a:pt x="3851" y="3560"/>
                    <a:pt x="3736" y="4035"/>
                  </a:cubicBezTo>
                  <a:cubicBezTo>
                    <a:pt x="60" y="20413"/>
                    <a:pt x="60" y="20413"/>
                    <a:pt x="60" y="20413"/>
                  </a:cubicBezTo>
                  <a:cubicBezTo>
                    <a:pt x="-55" y="20888"/>
                    <a:pt x="-55" y="21600"/>
                    <a:pt x="519" y="21600"/>
                  </a:cubicBezTo>
                  <a:cubicBezTo>
                    <a:pt x="519" y="21600"/>
                    <a:pt x="2473" y="21600"/>
                    <a:pt x="3277" y="21600"/>
                  </a:cubicBezTo>
                  <a:cubicBezTo>
                    <a:pt x="3736" y="21600"/>
                    <a:pt x="3966" y="20651"/>
                    <a:pt x="3966" y="20651"/>
                  </a:cubicBezTo>
                  <a:cubicBezTo>
                    <a:pt x="5460" y="14716"/>
                    <a:pt x="5460" y="14716"/>
                    <a:pt x="5460" y="14716"/>
                  </a:cubicBezTo>
                  <a:cubicBezTo>
                    <a:pt x="5460" y="14716"/>
                    <a:pt x="5919" y="12580"/>
                    <a:pt x="5919" y="14954"/>
                  </a:cubicBezTo>
                  <a:cubicBezTo>
                    <a:pt x="5919" y="16615"/>
                    <a:pt x="5919" y="17802"/>
                    <a:pt x="5919" y="20176"/>
                  </a:cubicBezTo>
                  <a:cubicBezTo>
                    <a:pt x="5919" y="20888"/>
                    <a:pt x="6034" y="21600"/>
                    <a:pt x="6494" y="21600"/>
                  </a:cubicBezTo>
                  <a:cubicBezTo>
                    <a:pt x="8907" y="21600"/>
                    <a:pt x="13273" y="21600"/>
                    <a:pt x="15571" y="21600"/>
                  </a:cubicBezTo>
                  <a:cubicBezTo>
                    <a:pt x="16145" y="21600"/>
                    <a:pt x="16145" y="20888"/>
                    <a:pt x="16145" y="19701"/>
                  </a:cubicBezTo>
                  <a:cubicBezTo>
                    <a:pt x="16145" y="17327"/>
                    <a:pt x="16145" y="16615"/>
                    <a:pt x="16145" y="14716"/>
                  </a:cubicBezTo>
                  <a:cubicBezTo>
                    <a:pt x="16145" y="13292"/>
                    <a:pt x="16490" y="14479"/>
                    <a:pt x="16490" y="14479"/>
                  </a:cubicBezTo>
                  <a:cubicBezTo>
                    <a:pt x="17868" y="20413"/>
                    <a:pt x="17868" y="20413"/>
                    <a:pt x="17868" y="20413"/>
                  </a:cubicBezTo>
                  <a:cubicBezTo>
                    <a:pt x="17868" y="20413"/>
                    <a:pt x="18098" y="21600"/>
                    <a:pt x="18673" y="21600"/>
                  </a:cubicBezTo>
                  <a:cubicBezTo>
                    <a:pt x="19247" y="21600"/>
                    <a:pt x="20971" y="21600"/>
                    <a:pt x="20971" y="21600"/>
                  </a:cubicBezTo>
                  <a:cubicBezTo>
                    <a:pt x="21430" y="21600"/>
                    <a:pt x="21545" y="20888"/>
                    <a:pt x="21430" y="20413"/>
                  </a:cubicBezTo>
                  <a:close/>
                  <a:moveTo>
                    <a:pt x="15226" y="9495"/>
                  </a:moveTo>
                  <a:cubicBezTo>
                    <a:pt x="15226" y="10207"/>
                    <a:pt x="14996" y="10444"/>
                    <a:pt x="14766" y="10444"/>
                  </a:cubicBezTo>
                  <a:cubicBezTo>
                    <a:pt x="12009" y="10444"/>
                    <a:pt x="12009" y="10444"/>
                    <a:pt x="12009" y="10444"/>
                  </a:cubicBezTo>
                  <a:cubicBezTo>
                    <a:pt x="11779" y="10444"/>
                    <a:pt x="11549" y="10207"/>
                    <a:pt x="11549" y="9495"/>
                  </a:cubicBezTo>
                  <a:cubicBezTo>
                    <a:pt x="11549" y="8308"/>
                    <a:pt x="11549" y="8308"/>
                    <a:pt x="11549" y="8308"/>
                  </a:cubicBezTo>
                  <a:cubicBezTo>
                    <a:pt x="11549" y="7833"/>
                    <a:pt x="11779" y="7358"/>
                    <a:pt x="12009" y="7358"/>
                  </a:cubicBezTo>
                  <a:cubicBezTo>
                    <a:pt x="14766" y="7358"/>
                    <a:pt x="14766" y="7358"/>
                    <a:pt x="14766" y="7358"/>
                  </a:cubicBezTo>
                  <a:cubicBezTo>
                    <a:pt x="14996" y="7358"/>
                    <a:pt x="15226" y="7833"/>
                    <a:pt x="15226" y="8308"/>
                  </a:cubicBezTo>
                  <a:lnTo>
                    <a:pt x="15226" y="9495"/>
                  </a:ln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2100" lIns="72100" spcFirstLastPara="1" rIns="72100" wrap="square" tIns="721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734"/>
                <a:buFont typeface="Calibri"/>
                <a:buNone/>
              </a:pPr>
              <a:r>
                <a:t/>
              </a:r>
              <a:endParaRPr b="0" i="0" sz="4733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18" name="Google Shape;118;g3668894a6e1_0_17" title="d21cda57adfa2ebeceb274e7ef3d2144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2703636"/>
            <a:ext cx="2388603" cy="2388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3668894a6e1_0_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1492496" y="5092252"/>
            <a:ext cx="806801" cy="84847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3668894a6e1_0_17"/>
          <p:cNvSpPr txBox="1"/>
          <p:nvPr/>
        </p:nvSpPr>
        <p:spPr>
          <a:xfrm>
            <a:off x="2367225" y="5681500"/>
            <a:ext cx="38553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запись на выступление через форму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3668894a6e1_0_17"/>
          <p:cNvSpPr txBox="1"/>
          <p:nvPr/>
        </p:nvSpPr>
        <p:spPr>
          <a:xfrm>
            <a:off x="3166925" y="173925"/>
            <a:ext cx="62544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выступление руководителя/представителя РСП на методической сессии</a:t>
            </a:r>
            <a:endParaRPr b="1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668894a6e1_0_40"/>
          <p:cNvSpPr txBox="1"/>
          <p:nvPr/>
        </p:nvSpPr>
        <p:spPr>
          <a:xfrm>
            <a:off x="1976650" y="2059725"/>
            <a:ext cx="92931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1" lang="ru-RU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участие в региональном фестивале «Педагог-Педагогу: мастерство наставничества»</a:t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1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" name="Google Shape;127;g3668894a6e1_0_40"/>
          <p:cNvGrpSpPr/>
          <p:nvPr/>
        </p:nvGrpSpPr>
        <p:grpSpPr>
          <a:xfrm>
            <a:off x="2492998" y="392702"/>
            <a:ext cx="960679" cy="1122568"/>
            <a:chOff x="-1" y="0"/>
            <a:chExt cx="621356" cy="726111"/>
          </a:xfrm>
        </p:grpSpPr>
        <p:sp>
          <p:nvSpPr>
            <p:cNvPr id="128" name="Google Shape;128;g3668894a6e1_0_40"/>
            <p:cNvSpPr/>
            <p:nvPr/>
          </p:nvSpPr>
          <p:spPr>
            <a:xfrm>
              <a:off x="-1" y="0"/>
              <a:ext cx="621356" cy="726111"/>
            </a:xfrm>
            <a:custGeom>
              <a:rect b="b" l="l" r="r" t="t"/>
              <a:pathLst>
                <a:path extrusionOk="0" h="21516" w="21314">
                  <a:moveTo>
                    <a:pt x="21185" y="18242"/>
                  </a:moveTo>
                  <a:cubicBezTo>
                    <a:pt x="21185" y="18242"/>
                    <a:pt x="18452" y="14102"/>
                    <a:pt x="17932" y="13430"/>
                  </a:cubicBezTo>
                  <a:cubicBezTo>
                    <a:pt x="18582" y="13318"/>
                    <a:pt x="19103" y="13094"/>
                    <a:pt x="19363" y="12759"/>
                  </a:cubicBezTo>
                  <a:cubicBezTo>
                    <a:pt x="19753" y="12199"/>
                    <a:pt x="19103" y="11080"/>
                    <a:pt x="19233" y="10520"/>
                  </a:cubicBezTo>
                  <a:cubicBezTo>
                    <a:pt x="19493" y="9737"/>
                    <a:pt x="20664" y="9177"/>
                    <a:pt x="20664" y="8506"/>
                  </a:cubicBezTo>
                  <a:cubicBezTo>
                    <a:pt x="20664" y="7834"/>
                    <a:pt x="19363" y="7051"/>
                    <a:pt x="19233" y="6379"/>
                  </a:cubicBezTo>
                  <a:cubicBezTo>
                    <a:pt x="18973" y="5708"/>
                    <a:pt x="19753" y="4701"/>
                    <a:pt x="19363" y="4029"/>
                  </a:cubicBezTo>
                  <a:cubicBezTo>
                    <a:pt x="18973" y="3469"/>
                    <a:pt x="17541" y="3469"/>
                    <a:pt x="16891" y="3022"/>
                  </a:cubicBezTo>
                  <a:cubicBezTo>
                    <a:pt x="16370" y="2574"/>
                    <a:pt x="16370" y="1343"/>
                    <a:pt x="15590" y="1007"/>
                  </a:cubicBezTo>
                  <a:cubicBezTo>
                    <a:pt x="14939" y="672"/>
                    <a:pt x="13768" y="1343"/>
                    <a:pt x="12987" y="1231"/>
                  </a:cubicBezTo>
                  <a:cubicBezTo>
                    <a:pt x="12206" y="1007"/>
                    <a:pt x="11556" y="0"/>
                    <a:pt x="10645" y="0"/>
                  </a:cubicBezTo>
                  <a:cubicBezTo>
                    <a:pt x="9864" y="0"/>
                    <a:pt x="8563" y="1119"/>
                    <a:pt x="8303" y="1231"/>
                  </a:cubicBezTo>
                  <a:cubicBezTo>
                    <a:pt x="7522" y="1343"/>
                    <a:pt x="6351" y="672"/>
                    <a:pt x="5700" y="1007"/>
                  </a:cubicBezTo>
                  <a:cubicBezTo>
                    <a:pt x="4920" y="1343"/>
                    <a:pt x="4920" y="2574"/>
                    <a:pt x="4399" y="3022"/>
                  </a:cubicBezTo>
                  <a:cubicBezTo>
                    <a:pt x="3749" y="3469"/>
                    <a:pt x="2447" y="3469"/>
                    <a:pt x="1927" y="4141"/>
                  </a:cubicBezTo>
                  <a:cubicBezTo>
                    <a:pt x="1537" y="4701"/>
                    <a:pt x="2317" y="5708"/>
                    <a:pt x="2057" y="6379"/>
                  </a:cubicBezTo>
                  <a:cubicBezTo>
                    <a:pt x="1927" y="7051"/>
                    <a:pt x="626" y="7722"/>
                    <a:pt x="626" y="8506"/>
                  </a:cubicBezTo>
                  <a:cubicBezTo>
                    <a:pt x="626" y="9177"/>
                    <a:pt x="1927" y="9737"/>
                    <a:pt x="2057" y="10408"/>
                  </a:cubicBezTo>
                  <a:cubicBezTo>
                    <a:pt x="2317" y="11080"/>
                    <a:pt x="1537" y="12087"/>
                    <a:pt x="1927" y="12759"/>
                  </a:cubicBezTo>
                  <a:cubicBezTo>
                    <a:pt x="2187" y="13094"/>
                    <a:pt x="2708" y="13206"/>
                    <a:pt x="3228" y="13318"/>
                  </a:cubicBezTo>
                  <a:cubicBezTo>
                    <a:pt x="3228" y="13430"/>
                    <a:pt x="3358" y="13430"/>
                    <a:pt x="3358" y="13542"/>
                  </a:cubicBezTo>
                  <a:cubicBezTo>
                    <a:pt x="2968" y="14102"/>
                    <a:pt x="105" y="18242"/>
                    <a:pt x="105" y="18242"/>
                  </a:cubicBezTo>
                  <a:cubicBezTo>
                    <a:pt x="-155" y="18578"/>
                    <a:pt x="105" y="18914"/>
                    <a:pt x="496" y="18914"/>
                  </a:cubicBezTo>
                  <a:cubicBezTo>
                    <a:pt x="2708" y="19026"/>
                    <a:pt x="2708" y="19026"/>
                    <a:pt x="2708" y="19026"/>
                  </a:cubicBezTo>
                  <a:cubicBezTo>
                    <a:pt x="3228" y="19026"/>
                    <a:pt x="3749" y="19250"/>
                    <a:pt x="4009" y="19585"/>
                  </a:cubicBezTo>
                  <a:cubicBezTo>
                    <a:pt x="5180" y="21264"/>
                    <a:pt x="5180" y="21264"/>
                    <a:pt x="5180" y="21264"/>
                  </a:cubicBezTo>
                  <a:cubicBezTo>
                    <a:pt x="5440" y="21600"/>
                    <a:pt x="5831" y="21600"/>
                    <a:pt x="5961" y="21264"/>
                  </a:cubicBezTo>
                  <a:cubicBezTo>
                    <a:pt x="5961" y="21264"/>
                    <a:pt x="9344" y="16340"/>
                    <a:pt x="9344" y="16340"/>
                  </a:cubicBezTo>
                  <a:cubicBezTo>
                    <a:pt x="9344" y="16228"/>
                    <a:pt x="9474" y="16228"/>
                    <a:pt x="9474" y="16340"/>
                  </a:cubicBezTo>
                  <a:cubicBezTo>
                    <a:pt x="9864" y="16564"/>
                    <a:pt x="10255" y="16788"/>
                    <a:pt x="10775" y="16788"/>
                  </a:cubicBezTo>
                  <a:cubicBezTo>
                    <a:pt x="11165" y="16788"/>
                    <a:pt x="11556" y="16564"/>
                    <a:pt x="11946" y="16340"/>
                  </a:cubicBezTo>
                  <a:cubicBezTo>
                    <a:pt x="11946" y="16228"/>
                    <a:pt x="11946" y="16228"/>
                    <a:pt x="12076" y="16340"/>
                  </a:cubicBezTo>
                  <a:cubicBezTo>
                    <a:pt x="12076" y="16340"/>
                    <a:pt x="15329" y="21152"/>
                    <a:pt x="15329" y="21152"/>
                  </a:cubicBezTo>
                  <a:cubicBezTo>
                    <a:pt x="15590" y="21488"/>
                    <a:pt x="15980" y="21488"/>
                    <a:pt x="16240" y="21152"/>
                  </a:cubicBezTo>
                  <a:cubicBezTo>
                    <a:pt x="17411" y="19585"/>
                    <a:pt x="17411" y="19585"/>
                    <a:pt x="17411" y="19585"/>
                  </a:cubicBezTo>
                  <a:cubicBezTo>
                    <a:pt x="17672" y="19250"/>
                    <a:pt x="18192" y="19026"/>
                    <a:pt x="18582" y="18914"/>
                  </a:cubicBezTo>
                  <a:cubicBezTo>
                    <a:pt x="20794" y="18914"/>
                    <a:pt x="20794" y="18914"/>
                    <a:pt x="20794" y="18914"/>
                  </a:cubicBezTo>
                  <a:cubicBezTo>
                    <a:pt x="21315" y="18914"/>
                    <a:pt x="21445" y="18578"/>
                    <a:pt x="21185" y="18242"/>
                  </a:cubicBezTo>
                  <a:close/>
                  <a:moveTo>
                    <a:pt x="14288" y="13878"/>
                  </a:moveTo>
                  <a:cubicBezTo>
                    <a:pt x="11946" y="15109"/>
                    <a:pt x="8953" y="14885"/>
                    <a:pt x="6741" y="13766"/>
                  </a:cubicBezTo>
                  <a:cubicBezTo>
                    <a:pt x="3488" y="11975"/>
                    <a:pt x="2317" y="8170"/>
                    <a:pt x="4399" y="5260"/>
                  </a:cubicBezTo>
                  <a:cubicBezTo>
                    <a:pt x="6351" y="2350"/>
                    <a:pt x="10645" y="1231"/>
                    <a:pt x="14158" y="2910"/>
                  </a:cubicBezTo>
                  <a:cubicBezTo>
                    <a:pt x="14158" y="2910"/>
                    <a:pt x="14158" y="2910"/>
                    <a:pt x="14288" y="2910"/>
                  </a:cubicBezTo>
                  <a:cubicBezTo>
                    <a:pt x="14288" y="2910"/>
                    <a:pt x="14288" y="2910"/>
                    <a:pt x="14288" y="2910"/>
                  </a:cubicBezTo>
                  <a:cubicBezTo>
                    <a:pt x="15329" y="3469"/>
                    <a:pt x="16240" y="4253"/>
                    <a:pt x="17021" y="5260"/>
                  </a:cubicBezTo>
                  <a:cubicBezTo>
                    <a:pt x="18973" y="8282"/>
                    <a:pt x="17802" y="12087"/>
                    <a:pt x="14288" y="13878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g3668894a6e1_0_40"/>
            <p:cNvSpPr/>
            <p:nvPr/>
          </p:nvSpPr>
          <p:spPr>
            <a:xfrm>
              <a:off x="131567" y="103529"/>
              <a:ext cx="358278" cy="359611"/>
            </a:xfrm>
            <a:custGeom>
              <a:rect b="b" l="l" r="r" t="t"/>
              <a:pathLst>
                <a:path extrusionOk="0" h="19702" w="18949">
                  <a:moveTo>
                    <a:pt x="14252" y="1325"/>
                  </a:moveTo>
                  <a:cubicBezTo>
                    <a:pt x="14252" y="1325"/>
                    <a:pt x="14252" y="1325"/>
                    <a:pt x="14252" y="1325"/>
                  </a:cubicBezTo>
                  <a:cubicBezTo>
                    <a:pt x="11452" y="-336"/>
                    <a:pt x="7652" y="-544"/>
                    <a:pt x="4652" y="1325"/>
                  </a:cubicBezTo>
                  <a:cubicBezTo>
                    <a:pt x="252" y="4025"/>
                    <a:pt x="-1348" y="10048"/>
                    <a:pt x="1252" y="14825"/>
                  </a:cubicBezTo>
                  <a:cubicBezTo>
                    <a:pt x="2052" y="16279"/>
                    <a:pt x="3252" y="17318"/>
                    <a:pt x="4452" y="18148"/>
                  </a:cubicBezTo>
                  <a:cubicBezTo>
                    <a:pt x="4452" y="18356"/>
                    <a:pt x="4652" y="18356"/>
                    <a:pt x="4852" y="18356"/>
                  </a:cubicBezTo>
                  <a:cubicBezTo>
                    <a:pt x="9252" y="21056"/>
                    <a:pt x="15052" y="19602"/>
                    <a:pt x="17652" y="14825"/>
                  </a:cubicBezTo>
                  <a:cubicBezTo>
                    <a:pt x="20252" y="10048"/>
                    <a:pt x="18852" y="4025"/>
                    <a:pt x="14252" y="1325"/>
                  </a:cubicBezTo>
                  <a:close/>
                  <a:moveTo>
                    <a:pt x="15452" y="9010"/>
                  </a:moveTo>
                  <a:cubicBezTo>
                    <a:pt x="13852" y="10671"/>
                    <a:pt x="13852" y="10671"/>
                    <a:pt x="13852" y="10671"/>
                  </a:cubicBezTo>
                  <a:cubicBezTo>
                    <a:pt x="13252" y="11087"/>
                    <a:pt x="13052" y="12125"/>
                    <a:pt x="13052" y="12748"/>
                  </a:cubicBezTo>
                  <a:cubicBezTo>
                    <a:pt x="13452" y="15033"/>
                    <a:pt x="13452" y="15033"/>
                    <a:pt x="13452" y="15033"/>
                  </a:cubicBezTo>
                  <a:cubicBezTo>
                    <a:pt x="13652" y="15864"/>
                    <a:pt x="13252" y="16071"/>
                    <a:pt x="12652" y="15864"/>
                  </a:cubicBezTo>
                  <a:cubicBezTo>
                    <a:pt x="10652" y="14618"/>
                    <a:pt x="10652" y="14618"/>
                    <a:pt x="10652" y="14618"/>
                  </a:cubicBezTo>
                  <a:cubicBezTo>
                    <a:pt x="10052" y="14410"/>
                    <a:pt x="9052" y="14410"/>
                    <a:pt x="8452" y="14618"/>
                  </a:cubicBezTo>
                  <a:cubicBezTo>
                    <a:pt x="6452" y="15864"/>
                    <a:pt x="6452" y="15864"/>
                    <a:pt x="6452" y="15864"/>
                  </a:cubicBezTo>
                  <a:cubicBezTo>
                    <a:pt x="5852" y="16071"/>
                    <a:pt x="5452" y="15864"/>
                    <a:pt x="5652" y="15033"/>
                  </a:cubicBezTo>
                  <a:cubicBezTo>
                    <a:pt x="6052" y="12748"/>
                    <a:pt x="6052" y="12748"/>
                    <a:pt x="6052" y="12748"/>
                  </a:cubicBezTo>
                  <a:cubicBezTo>
                    <a:pt x="6052" y="12125"/>
                    <a:pt x="5852" y="11087"/>
                    <a:pt x="5252" y="10671"/>
                  </a:cubicBezTo>
                  <a:cubicBezTo>
                    <a:pt x="3652" y="9010"/>
                    <a:pt x="3652" y="9010"/>
                    <a:pt x="3652" y="9010"/>
                  </a:cubicBezTo>
                  <a:cubicBezTo>
                    <a:pt x="3252" y="8594"/>
                    <a:pt x="3452" y="7971"/>
                    <a:pt x="4052" y="7971"/>
                  </a:cubicBezTo>
                  <a:cubicBezTo>
                    <a:pt x="6252" y="7556"/>
                    <a:pt x="6252" y="7556"/>
                    <a:pt x="6252" y="7556"/>
                  </a:cubicBezTo>
                  <a:cubicBezTo>
                    <a:pt x="6852" y="7556"/>
                    <a:pt x="7652" y="6933"/>
                    <a:pt x="8052" y="6310"/>
                  </a:cubicBezTo>
                  <a:cubicBezTo>
                    <a:pt x="9052" y="4233"/>
                    <a:pt x="9052" y="4233"/>
                    <a:pt x="9052" y="4233"/>
                  </a:cubicBezTo>
                  <a:cubicBezTo>
                    <a:pt x="9252" y="3610"/>
                    <a:pt x="9852" y="3610"/>
                    <a:pt x="10052" y="4233"/>
                  </a:cubicBezTo>
                  <a:cubicBezTo>
                    <a:pt x="11052" y="6310"/>
                    <a:pt x="11052" y="6310"/>
                    <a:pt x="11052" y="6310"/>
                  </a:cubicBezTo>
                  <a:cubicBezTo>
                    <a:pt x="11452" y="6933"/>
                    <a:pt x="12252" y="7556"/>
                    <a:pt x="12852" y="7556"/>
                  </a:cubicBezTo>
                  <a:cubicBezTo>
                    <a:pt x="15052" y="7971"/>
                    <a:pt x="15052" y="7971"/>
                    <a:pt x="15052" y="7971"/>
                  </a:cubicBezTo>
                  <a:cubicBezTo>
                    <a:pt x="15652" y="7971"/>
                    <a:pt x="15852" y="8594"/>
                    <a:pt x="15452" y="9010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0" name="Google Shape;130;g3668894a6e1_0_40"/>
          <p:cNvSpPr txBox="1"/>
          <p:nvPr/>
        </p:nvSpPr>
        <p:spPr>
          <a:xfrm>
            <a:off x="3410075" y="392700"/>
            <a:ext cx="56415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Новый статус «Эффективная стажировочная площадка»</a:t>
            </a:r>
            <a:endParaRPr b="1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g3668894a6e1_0_40" title="83c58378e1938cdbdca61b2b7f7bcb26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8338" y="3321100"/>
            <a:ext cx="1769999" cy="1769999"/>
          </a:xfrm>
          <a:prstGeom prst="rect">
            <a:avLst/>
          </a:pr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2" name="Google Shape;132;g3668894a6e1_0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55276" y="3105147"/>
            <a:ext cx="7418073" cy="2579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pic>
        <p:nvPicPr>
          <p:cNvPr id="133" name="Google Shape;133;g3668894a6e1_0_40" title="politician_2388829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3563" y="2059725"/>
            <a:ext cx="860300" cy="86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0d66f0e132_0_14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АНОНС</a:t>
            </a:r>
            <a:endParaRPr b="1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g30d66f0e132_0_14"/>
          <p:cNvSpPr txBox="1"/>
          <p:nvPr/>
        </p:nvSpPr>
        <p:spPr>
          <a:xfrm>
            <a:off x="1191500" y="1276900"/>
            <a:ext cx="10824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299085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Уважаемые коллеги!</a:t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99085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99085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Приглашаем на региональную стажировку</a:t>
            </a: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«</a:t>
            </a: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НАЗВАНИЕ</a:t>
            </a: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sz="1600"/>
          </a:p>
        </p:txBody>
      </p:sp>
      <p:pic>
        <p:nvPicPr>
          <p:cNvPr id="140" name="Google Shape;140;g30d66f0e132_0_14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1489125"/>
            <a:ext cx="751601" cy="75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30d66f0e132_0_14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24195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30d66f0e132_0_14"/>
          <p:cNvSpPr txBox="1"/>
          <p:nvPr/>
        </p:nvSpPr>
        <p:spPr>
          <a:xfrm>
            <a:off x="1191500" y="2579750"/>
            <a:ext cx="1074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299085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Участники стажировки</a:t>
            </a: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(конкретно)</a:t>
            </a:r>
            <a:endParaRPr/>
          </a:p>
        </p:txBody>
      </p:sp>
      <p:pic>
        <p:nvPicPr>
          <p:cNvPr id="143" name="Google Shape;143;g30d66f0e132_0_14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34518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30d66f0e132_0_14"/>
          <p:cNvSpPr txBox="1"/>
          <p:nvPr/>
        </p:nvSpPr>
        <p:spPr>
          <a:xfrm>
            <a:off x="1480675" y="3451800"/>
            <a:ext cx="7381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Количество мест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Минимальное количество участников — 17 человек, максимальное — __ человек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5" name="Google Shape;145;g30d66f0e132_0_14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45682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30d66f0e132_0_14"/>
          <p:cNvSpPr txBox="1"/>
          <p:nvPr/>
        </p:nvSpPr>
        <p:spPr>
          <a:xfrm>
            <a:off x="1480675" y="4608225"/>
            <a:ext cx="7381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Цель стажировки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Основная цель программы -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aa05d662e3_0_18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АНОНС</a:t>
            </a:r>
            <a:endParaRPr b="1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g3aa05d662e3_0_18"/>
          <p:cNvSpPr txBox="1"/>
          <p:nvPr/>
        </p:nvSpPr>
        <p:spPr>
          <a:xfrm>
            <a:off x="1480675" y="1334663"/>
            <a:ext cx="108240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299085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Продолжительность стажировки</a:t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Реализация программы предусмотрена с ДД.ММ. по ДД.ММ. 2026 года. Общая продолжительность занятий — __ часа.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3" name="Google Shape;153;g3aa05d662e3_0_18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1489125"/>
            <a:ext cx="751601" cy="75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3aa05d662e3_0_18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24195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g3aa05d662e3_0_18"/>
          <p:cNvSpPr txBox="1"/>
          <p:nvPr/>
        </p:nvSpPr>
        <p:spPr>
          <a:xfrm>
            <a:off x="1183050" y="2461350"/>
            <a:ext cx="10747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299085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Очная форма</a:t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99085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Мероприятия пройдут на базе МБОУ ____ по адресу: Московская область, ______________</a:t>
            </a:r>
            <a:endParaRPr/>
          </a:p>
        </p:txBody>
      </p:sp>
      <p:pic>
        <p:nvPicPr>
          <p:cNvPr id="156" name="Google Shape;156;g3aa05d662e3_0_18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34518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3aa05d662e3_0_18"/>
          <p:cNvSpPr txBox="1"/>
          <p:nvPr/>
        </p:nvSpPr>
        <p:spPr>
          <a:xfrm>
            <a:off x="1480675" y="3489050"/>
            <a:ext cx="7381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Дистанционная форма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Вебинары организованы на образовательной платформе ______ + ссылка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8" name="Google Shape;158;g3aa05d662e3_0_18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45682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3aa05d662e3_0_18"/>
          <p:cNvSpPr txBox="1"/>
          <p:nvPr/>
        </p:nvSpPr>
        <p:spPr>
          <a:xfrm>
            <a:off x="1480675" y="4516750"/>
            <a:ext cx="7381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Теоретический раздел стажировки включает в себя: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изучение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ознакомление ….</a:t>
            </a: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aa05d662e3_0_30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АНОНС</a:t>
            </a:r>
            <a:endParaRPr b="1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g3aa05d662e3_0_30"/>
          <p:cNvSpPr txBox="1"/>
          <p:nvPr/>
        </p:nvSpPr>
        <p:spPr>
          <a:xfrm>
            <a:off x="1480675" y="1075938"/>
            <a:ext cx="108240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299085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Практический раздел стажировки включает в себя:</a:t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мастер-классы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выполнение индивидуального задания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круглый стол …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6" name="Google Shape;166;g3aa05d662e3_0_30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1489125"/>
            <a:ext cx="751601" cy="75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g3aa05d662e3_0_30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24195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3aa05d662e3_0_30"/>
          <p:cNvSpPr txBox="1"/>
          <p:nvPr/>
        </p:nvSpPr>
        <p:spPr>
          <a:xfrm>
            <a:off x="1480675" y="2512075"/>
            <a:ext cx="104502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Ключевые аспекты стажировки</a:t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●"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авторских методических разработок …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9" name="Google Shape;169;g3aa05d662e3_0_30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34518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3aa05d662e3_0_30"/>
          <p:cNvSpPr txBox="1"/>
          <p:nvPr/>
        </p:nvSpPr>
        <p:spPr>
          <a:xfrm>
            <a:off x="1480675" y="3489050"/>
            <a:ext cx="10323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Итоговые требования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Для успешного окончания программы каждый участник обязан подготовить ______. </a:t>
            </a:r>
            <a:r>
              <a:rPr i="1" lang="ru-RU" sz="1600">
                <a:latin typeface="Times New Roman"/>
                <a:ea typeface="Times New Roman"/>
                <a:cs typeface="Times New Roman"/>
                <a:sym typeface="Times New Roman"/>
              </a:rPr>
              <a:t>Дополнительно предусмотрено</a:t>
            </a: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 групповая работа и практика ….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1" name="Google Shape;171;g3aa05d662e3_0_30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448410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3aa05d662e3_0_30"/>
          <p:cNvSpPr txBox="1"/>
          <p:nvPr/>
        </p:nvSpPr>
        <p:spPr>
          <a:xfrm>
            <a:off x="1480675" y="4516750"/>
            <a:ext cx="10323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Документы об окончании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сертификаты выдаются участникам, успешно завершившим программу стажировки.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3" name="Google Shape;173;g3aa05d662e3_0_30" title="warning_1828127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225" y="5338350"/>
            <a:ext cx="751601" cy="751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3aa05d662e3_0_30"/>
          <p:cNvSpPr txBox="1"/>
          <p:nvPr/>
        </p:nvSpPr>
        <p:spPr>
          <a:xfrm>
            <a:off x="1480675" y="544015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Регистрация</a:t>
            </a:r>
            <a:r>
              <a:rPr b="1" lang="ru-RU" sz="1600">
                <a:latin typeface="Times New Roman"/>
                <a:ea typeface="Times New Roman"/>
                <a:cs typeface="Times New Roman"/>
                <a:sym typeface="Times New Roman"/>
              </a:rPr>
              <a:t> по ссылке:</a:t>
            </a:r>
            <a:endParaRPr b="1"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9f4a6d5d6f_0_23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График проведения стажировки</a:t>
            </a:r>
            <a:endParaRPr b="1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80" name="Google Shape;180;g39f4a6d5d6f_0_23"/>
          <p:cNvGraphicFramePr/>
          <p:nvPr/>
        </p:nvGraphicFramePr>
        <p:xfrm>
          <a:off x="259050" y="1678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{61D181CC-FE20-4099-A7AB-B781789FCA09}</a:tableStyleId>
              </a:tblPr>
              <a:tblGrid>
                <a:gridCol w="491800"/>
                <a:gridCol w="1394025"/>
                <a:gridCol w="1383725"/>
                <a:gridCol w="843700"/>
                <a:gridCol w="1780250"/>
                <a:gridCol w="2401625"/>
                <a:gridCol w="2218650"/>
                <a:gridCol w="1134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№ п/п</a:t>
                      </a:r>
                      <a:endParaRPr b="1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Дата и время занятия</a:t>
                      </a:r>
                      <a:endParaRPr b="1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Формат (очно/дистанционно)</a:t>
                      </a:r>
                      <a:endParaRPr b="1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Кол-во часов (по дням)</a:t>
                      </a:r>
                      <a:endParaRPr b="1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Ссылка на дистанционное подключение</a:t>
                      </a:r>
                      <a:endParaRPr b="1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Форма и название мероприятия</a:t>
                      </a:r>
                      <a:endParaRPr b="1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Анонс мероприятия (краткое содержание)</a:t>
                      </a:r>
                      <a:endParaRPr b="1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Ответственный, должность</a:t>
                      </a:r>
                      <a:endParaRPr b="1"/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1.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18.02.2026, 10:00 - 15:00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очно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не предусмотрено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Мастер-класс “НАЗВАНИЕ”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На мастер-классе будут рассмотрены…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Иванова И.И., руководитель РСП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2.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19.02.2026, 10:00 - 15:00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дистанционно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https://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</a:rPr>
                        <a:t>Мастер-класс “НАЗВАНИЕ”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/>
                        <a:t>На мастер-классе стажеры </a:t>
                      </a:r>
                      <a:r>
                        <a:rPr lang="ru-RU"/>
                        <a:t>выполняют </a:t>
                      </a:r>
                      <a:r>
                        <a:rPr lang="ru-RU"/>
                        <a:t>…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-RU">
                          <a:solidFill>
                            <a:schemeClr val="dk1"/>
                          </a:solidFill>
                        </a:rPr>
                        <a:t>Иванова И.И., руководитель РСП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 gridSpan="8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/>
                        <a:t>Общие сроки стажировки: 18.02.2026 - 20.03.2026 (количество часов - 25)</a:t>
                      </a:r>
                      <a:endParaRPr b="1"/>
                    </a:p>
                  </a:txBody>
                  <a:tcPr marT="91425" marB="91425" marR="91425" marL="91425"/>
                </a:tc>
                <a:tc hMerge="1"/>
                <a:tc hMerge="1"/>
                <a:tc hMerge="1"/>
                <a:tc hMerge="1"/>
                <a:tc hMerge="1"/>
                <a:tc hMerge="1"/>
                <a:tc hMerge="1"/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2024-04-18T08:52:13Z</dcterms:created>
  <dc:creator>Карпеева Ирина Вячеславовна</dc:creator>
</cp:coreProperties>
</file>